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18288000" cx="10287000"/>
  <p:notesSz cx="6858000" cy="9144000"/>
  <p:embeddedFontLst>
    <p:embeddedFont>
      <p:font typeface="PT Sans Narrow"/>
      <p:regular r:id="rId28"/>
      <p:bold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PTSansNarrow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TSansNarrow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7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32" Type="http://schemas.openxmlformats.org/officeDocument/2006/relationships/font" Target="fonts/Open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00256df21_0_1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00256df2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00256df21_0_19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00256df2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00256df21_0_25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00256df2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00256df21_0_31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00256df2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00256df21_0_37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00256df2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00256df21_0_4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00256df2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a4111812d_0_5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4a4111812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a4111812d_0_6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a4111812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a4111812d_0_6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a4111812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a4111812d_0_68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a4111812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4a4111812d_0_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4a411181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a4111812d_0_8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a4111812d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a4111812d_0_7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a4111812d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00256df21_0_5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00256df2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00256df21_0_5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00256df2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a4111812d_0_7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a4111812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a4111812d_0_1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a4111812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a4111812d_0_1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a4111812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a4111812d_0_2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a4111812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a4111812d_0_2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a4111812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00256df21_0_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00256df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00256df21_0_7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00256df2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50672" y="2647378"/>
            <a:ext cx="9585600" cy="72981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/>
          <a:lstStyle>
            <a:lvl1pPr lvl="0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50663" y="10076889"/>
            <a:ext cx="9585600" cy="28182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50663" y="3932889"/>
            <a:ext cx="9585600" cy="69813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/>
          <a:lstStyle>
            <a:lvl1pPr lvl="0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50663" y="11207911"/>
            <a:ext cx="9585600" cy="46251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indent="-450850" lvl="0" marL="457200" algn="ctr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 algn="ctr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 algn="ctr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 algn="ctr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 algn="ctr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 algn="ctr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 algn="ctr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 algn="ctr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 algn="ctr">
              <a:spcBef>
                <a:spcPts val="3100"/>
              </a:spcBef>
              <a:spcAft>
                <a:spcPts val="310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50663" y="7647467"/>
            <a:ext cx="9585600" cy="29931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/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50663" y="4097689"/>
            <a:ext cx="9585600" cy="121473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indent="-450850" lvl="0" marL="457200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>
              <a:spcBef>
                <a:spcPts val="3100"/>
              </a:spcBef>
              <a:spcAft>
                <a:spcPts val="310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50663" y="4097689"/>
            <a:ext cx="4500000" cy="121473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indent="-400050" lvl="0" marL="457200">
              <a:spcBef>
                <a:spcPts val="0"/>
              </a:spcBef>
              <a:spcAft>
                <a:spcPts val="0"/>
              </a:spcAft>
              <a:buSzPts val="2700"/>
              <a:buChar char="●"/>
              <a:defRPr sz="2700"/>
            </a:lvl1pPr>
            <a:lvl2pPr indent="-374650" lvl="1" marL="9144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>
              <a:spcBef>
                <a:spcPts val="3100"/>
              </a:spcBef>
              <a:spcAft>
                <a:spcPts val="310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436450" y="4097689"/>
            <a:ext cx="4500000" cy="121473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indent="-400050" lvl="0" marL="457200">
              <a:spcBef>
                <a:spcPts val="0"/>
              </a:spcBef>
              <a:spcAft>
                <a:spcPts val="0"/>
              </a:spcAft>
              <a:buSzPts val="2700"/>
              <a:buChar char="●"/>
              <a:defRPr sz="2700"/>
            </a:lvl1pPr>
            <a:lvl2pPr indent="-374650" lvl="1" marL="9144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>
              <a:spcBef>
                <a:spcPts val="3100"/>
              </a:spcBef>
              <a:spcAft>
                <a:spcPts val="310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50663" y="1975467"/>
            <a:ext cx="3159000" cy="26868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50663" y="4940800"/>
            <a:ext cx="3159000" cy="113046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74650" lvl="1" marL="9144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>
              <a:spcBef>
                <a:spcPts val="3100"/>
              </a:spcBef>
              <a:spcAft>
                <a:spcPts val="310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551531" y="1600533"/>
            <a:ext cx="7163700" cy="145452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5143500" y="-444"/>
            <a:ext cx="5143500" cy="1828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98688" y="4384622"/>
            <a:ext cx="4551000" cy="52704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/>
          <a:lstStyle>
            <a:lvl1pPr lv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1pPr>
            <a:lvl2pPr lvl="1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2pPr>
            <a:lvl3pPr lvl="2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3pPr>
            <a:lvl4pPr lvl="3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4pPr>
            <a:lvl5pPr lvl="4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5pPr>
            <a:lvl6pPr lvl="5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6pPr>
            <a:lvl7pPr lvl="6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7pPr>
            <a:lvl8pPr lvl="7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8pPr>
            <a:lvl9pPr lvl="8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98688" y="9966489"/>
            <a:ext cx="4551000" cy="4391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5556938" y="2574489"/>
            <a:ext cx="4316700" cy="131382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/>
          <a:lstStyle>
            <a:lvl1pPr indent="-450850" lvl="0" marL="457200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>
              <a:spcBef>
                <a:spcPts val="3100"/>
              </a:spcBef>
              <a:spcAft>
                <a:spcPts val="310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50663" y="15042044"/>
            <a:ext cx="6748800" cy="21516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50663" y="4097689"/>
            <a:ext cx="9585600" cy="121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/>
          <a:lstStyle>
            <a:lvl1pPr indent="-4508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Char char="●"/>
              <a:defRPr sz="3500">
                <a:solidFill>
                  <a:schemeClr val="dk2"/>
                </a:solidFill>
              </a:defRPr>
            </a:lvl1pPr>
            <a:lvl2pPr indent="-400050" lvl="1" marL="9144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○"/>
              <a:defRPr sz="2700">
                <a:solidFill>
                  <a:schemeClr val="dk2"/>
                </a:solidFill>
              </a:defRPr>
            </a:lvl2pPr>
            <a:lvl3pPr indent="-400050" lvl="2" marL="13716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■"/>
              <a:defRPr sz="2700">
                <a:solidFill>
                  <a:schemeClr val="dk2"/>
                </a:solidFill>
              </a:defRPr>
            </a:lvl3pPr>
            <a:lvl4pPr indent="-400050" lvl="3" marL="18288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●"/>
              <a:defRPr sz="2700">
                <a:solidFill>
                  <a:schemeClr val="dk2"/>
                </a:solidFill>
              </a:defRPr>
            </a:lvl4pPr>
            <a:lvl5pPr indent="-400050" lvl="4" marL="22860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○"/>
              <a:defRPr sz="2700">
                <a:solidFill>
                  <a:schemeClr val="dk2"/>
                </a:solidFill>
              </a:defRPr>
            </a:lvl5pPr>
            <a:lvl6pPr indent="-400050" lvl="5" marL="27432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■"/>
              <a:defRPr sz="2700">
                <a:solidFill>
                  <a:schemeClr val="dk2"/>
                </a:solidFill>
              </a:defRPr>
            </a:lvl6pPr>
            <a:lvl7pPr indent="-400050" lvl="6" marL="32004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●"/>
              <a:defRPr sz="2700">
                <a:solidFill>
                  <a:schemeClr val="dk2"/>
                </a:solidFill>
              </a:defRPr>
            </a:lvl7pPr>
            <a:lvl8pPr indent="-400050" lvl="7" marL="36576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○"/>
              <a:defRPr sz="2700">
                <a:solidFill>
                  <a:schemeClr val="dk2"/>
                </a:solidFill>
              </a:defRPr>
            </a:lvl8pPr>
            <a:lvl9pPr indent="-400050" lvl="8" marL="4114800">
              <a:lnSpc>
                <a:spcPct val="115000"/>
              </a:lnSpc>
              <a:spcBef>
                <a:spcPts val="3100"/>
              </a:spcBef>
              <a:spcAft>
                <a:spcPts val="3100"/>
              </a:spcAft>
              <a:buClr>
                <a:schemeClr val="dk2"/>
              </a:buClr>
              <a:buSzPts val="2700"/>
              <a:buChar char="■"/>
              <a:defRPr sz="2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 algn="r">
              <a:buNone/>
              <a:defRPr sz="1900">
                <a:solidFill>
                  <a:schemeClr val="dk2"/>
                </a:solidFill>
              </a:defRPr>
            </a:lvl1pPr>
            <a:lvl2pPr lvl="1" algn="r">
              <a:buNone/>
              <a:defRPr sz="1900">
                <a:solidFill>
                  <a:schemeClr val="dk2"/>
                </a:solidFill>
              </a:defRPr>
            </a:lvl2pPr>
            <a:lvl3pPr lvl="2" algn="r">
              <a:buNone/>
              <a:defRPr sz="1900">
                <a:solidFill>
                  <a:schemeClr val="dk2"/>
                </a:solidFill>
              </a:defRPr>
            </a:lvl3pPr>
            <a:lvl4pPr lvl="3" algn="r">
              <a:buNone/>
              <a:defRPr sz="1900">
                <a:solidFill>
                  <a:schemeClr val="dk2"/>
                </a:solidFill>
              </a:defRPr>
            </a:lvl4pPr>
            <a:lvl5pPr lvl="4" algn="r">
              <a:buNone/>
              <a:defRPr sz="1900">
                <a:solidFill>
                  <a:schemeClr val="dk2"/>
                </a:solidFill>
              </a:defRPr>
            </a:lvl5pPr>
            <a:lvl6pPr lvl="5" algn="r">
              <a:buNone/>
              <a:defRPr sz="1900">
                <a:solidFill>
                  <a:schemeClr val="dk2"/>
                </a:solidFill>
              </a:defRPr>
            </a:lvl6pPr>
            <a:lvl7pPr lvl="6" algn="r">
              <a:buNone/>
              <a:defRPr sz="1900">
                <a:solidFill>
                  <a:schemeClr val="dk2"/>
                </a:solidFill>
              </a:defRPr>
            </a:lvl7pPr>
            <a:lvl8pPr lvl="7" algn="r">
              <a:buNone/>
              <a:defRPr sz="1900">
                <a:solidFill>
                  <a:schemeClr val="dk2"/>
                </a:solidFill>
              </a:defRPr>
            </a:lvl8pPr>
            <a:lvl9pPr lvl="8" algn="r">
              <a:buNone/>
              <a:defRPr sz="19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horizontal line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525" y="13508261"/>
            <a:ext cx="8810025" cy="2351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738425" y="14068884"/>
            <a:ext cx="8810100" cy="17979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4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Full </a:t>
            </a:r>
            <a:r>
              <a:rPr b="1" i="1" lang="en" sz="4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Academic and Professional Competences</a:t>
            </a:r>
            <a:endParaRPr b="1" i="1" sz="40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 u="sng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 and soft skills</a:t>
            </a:r>
            <a:endParaRPr b="1" sz="4000" u="sng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38425" y="10031261"/>
            <a:ext cx="8810100" cy="3151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Rúben André</a:t>
            </a:r>
            <a:endParaRPr b="1" sz="120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Letra Barreiro</a:t>
            </a:r>
            <a:endParaRPr sz="8000">
              <a:solidFill>
                <a:srgbClr val="FFFFFF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26175" y="3510500"/>
            <a:ext cx="5634605" cy="563460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IDEs &amp;</a:t>
            </a: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Programming/Text Editors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IDEs &amp; Programming Tools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Turbo Pascal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Eclipse IDE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NetBeans IDE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</a:t>
            </a: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et Brains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App Code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CLion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Datalore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DataGrip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GoLand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IntelliJ IDEA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PhpStorm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PyCharm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Rider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RubyMine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WebStorm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Visual Studio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Visual Code</a:t>
            </a: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Xamarin for Visual Studio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Unity3D 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IDEs &amp; Programming/Text Editors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DEs &amp; Programming Tools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Google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Android Studio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Apple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Xcode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Assemblers &amp; Compilers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Free Pascal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Jasmin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Text Editors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Notepad++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Atom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Brackets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SublimeText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PL/SQL Editors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Oracle SQL Developer ★★☆☆☆ 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Database Development Environment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Oracle APEX (Oracle Application Express)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</a:t>
            </a: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Software Platforms &amp; Tools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Virtualization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Hardware (Independent Hypervisors)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Oracle VM VirtualBox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QEMU (Quick Emulator)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VMWare Workstation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Operative System Level (Application Containers)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Docker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 Science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RapidMiner Studio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IoT &amp; Cloud Platforms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Atmosphere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Hardware Analysis, Design and Synthesis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Xilinx ISE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Software Stack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WampServer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Administrative Tools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phpMyAdmin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24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Software Platforms &amp; Tools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7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Version-control Systems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Web-based Hosting Services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Atlassian Bitbucket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GitHub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GitLab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 Clients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Atlassian Bitbucket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GitHub Desktop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GitKraken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Branching Models for Git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GitFlow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7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UML and BPMN Design Tools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StarUML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Modelio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" name="Google Shape;142;p25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Google Shape;143;p25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Others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Serializing Data &amp; File Formats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Google Protocol Buffers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JSON (JavaScript Object Notation)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Web Cross-browser Animated 3D Computer Graphics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Three.js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Interactive Diagrams and Graphs on the Web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GoJS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Functional Reactive Programming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Bacon.js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Meteor (MeteorJS)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React (React.js/ReactJS)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Suite of Modular Libraries and Tools to Create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Interactive Content on Open Web Technologies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CreateJS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EaselJS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TweenJS 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SoundJS 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PreloadJS 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Zöe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p26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Others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Client-side Web Development Techniques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AJAX (Asynchronous JavaScript and XML)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AJAX Frameworks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Google Web Toolkit (GWT/GWT Web Toolkit)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.NET Libraries Frameworks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Server-side Open-source Web Development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ASP.NET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Object-relational Mapping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LINQ (Language Integrated Query)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2D/3D Graphics and Game Engines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Unity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Computer Operating Systems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Linux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Ubuntu LTS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Linux Mint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Windows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27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2</a:t>
            </a: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) Arts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Graphic Design and Photography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CC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Illustrator CC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Photoshop CC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Lightroom CC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Lightroom Classic CC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Video Editing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endParaRPr b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CC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After Effects CC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Premiere Pro CC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3" name="Google Shape;163;p28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28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2</a:t>
            </a: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) Arts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Web Development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CC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Dreamweaver CC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0" name="Google Shape;170;p29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1" name="Google Shape;171;p29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3</a:t>
            </a: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) Basics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Databases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Office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Access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Documents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Office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Word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" name="Google Shape;178;p30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3) Basics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Presentations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Office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Powerpoint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Spreadsheets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Office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Excel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4" name="Google Shape;184;p31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5" name="Google Shape;185;p31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/>
        </p:nvSpPr>
        <p:spPr>
          <a:xfrm>
            <a:off x="811350" y="6225450"/>
            <a:ext cx="8664300" cy="583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6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160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16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 by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/>
          <p:nvPr/>
        </p:nvSpPr>
        <p:spPr>
          <a:xfrm>
            <a:off x="811350" y="6225450"/>
            <a:ext cx="8664300" cy="583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6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 S</a:t>
            </a:r>
            <a:r>
              <a:rPr b="1" lang="en" sz="16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kills</a:t>
            </a:r>
            <a:endParaRPr b="1" sz="160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16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1" name="Google Shape;191;p32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" name="Google Shape;192;p32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 S</a:t>
            </a: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Communication Skills</a:t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Able to Listen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Nonverbal Communication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Persuasive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Reading Body Language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Storyteller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Critical Thinking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Adaptable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Artistic Sense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Creativity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Design Sense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Desire To Learn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Flexible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Innovative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Problem Solving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Research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Thinking Outside the Box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Willingness to Learn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98" name="Google Shape;198;p33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9" name="Google Shape;199;p33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Leadership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Deal-making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Decision Making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Delegation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Inspiring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Leader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Management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Mentoring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Motivating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Supervising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Talent Management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Positive Attitude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Confident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Cooperative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Courteous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Energetic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Enthusiastic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Friendly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Hard-working (18/24)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High Energy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Honest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Patient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Respectable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Sense of Humor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05" name="Google Shape;205;p34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6" name="Google Shape;206;p34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5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Teamwork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Collaborative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Dealing with Difficult Situations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Empathetic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Influential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Networking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Social Skills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Team Player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Work Ethic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Attentive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Competitive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Dedicated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Independent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Motivated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Multitasking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Perseverant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Persistent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Planning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Reliable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Resilient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Results-oriented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Self-directed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Self-monitoring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Self-supervising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Strategic Planning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Time Management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Trainable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2" name="Google Shape;212;p35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" name="Google Shape;213;p35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Subjects and areas domained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Imperative Programming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Object-oriented Programming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Functional Programming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Operative Systems &amp; Architectures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 Structures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Object-relational Databases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Logic Programming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Computer Networks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Computer Graphics &amp; 2D/3D Interfaces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Artificial Intelligence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Searching Algorithms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Genetic Algorithms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Neural Networks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Autonomous Problem Solvers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STRIPS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Modelling and Design of Software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Graphs Algorithms ★★★★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Distributed Systems ★★★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Basic Notions of Internet Security 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Multi-threading 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Edge &amp; Fog Computing ★★★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Intelligent Multi-agent Systems ★★★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500"/>
          </a:p>
        </p:txBody>
      </p:sp>
      <p:sp>
        <p:nvSpPr>
          <p:cNvPr id="72" name="Google Shape;72;p15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Programming languages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Imperative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Pascal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Multi-paradigm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Visual Basic .NET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 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C++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Java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OCaml (Objective Caml)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C# (CSharp)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TypeScript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Python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 (Golang)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Ruby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Lisp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Scala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Lua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Perl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Julia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Statically Typed Languages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Kotlin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Multi-paradigm Numerical Computing Environments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MATLAB (Matrix Laboratory)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Programming languages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Low-level Programming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Assembly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Markup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HTML (Hypertext Markup Language)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XML (Extensible Markup Language)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Interpreted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JavaScript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Style Sheet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CSS (Cascade Style Sheet)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Object-relational Database Languages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SQL Server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MySQL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Oracle SQL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PostgreSQL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Query and Functional Programming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XQuery (XML Query)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Server-side Scripting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PHP (PHP: Hypertext Preprocessor)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★★★☆☆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Software Modelling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UML (Unified Modelling Language)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Programming languages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Declarative Languages for Software Modelling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OCL (Object Constraint Language)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Formal Modelling and Specification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VDM++ (Vienna Development Method ++)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Declarative Specification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Alloy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Declarative Logic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Datalog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Prolog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Mobile Development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Android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IOS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Preparation Languages for Documents,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Papers and Articles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TeX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Middleware, APIs &amp; Frameworks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Robotics Middleware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ROS (Robot Operating System)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APIs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JavaScript APIs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2D and 3D programming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WebGL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Cross-platform APIs</a:t>
            </a:r>
            <a:endParaRPr i="1"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2D and 3D Programming</a:t>
            </a:r>
            <a:endParaRPr i="1"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OpenGL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Document-oriented Databases (NoSQL)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MongoDB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Cross-platform Libraries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Real-time Computer Vision Libraries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OpenCV (Open Source Computer Vision)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Open-source Software Graphics Libraries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Mesa3D (Mesa 3D Graphics Library)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Open-source Computer Tracking Libraries for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Creation of Augmented Reality Applications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ARToolKit ★☆☆☆☆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Middleware, APIs &amp; Frameworks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2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APIs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Heterogeneous Computing APIs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OpenCL (Open Computing Language) ★☆☆☆☆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Centralized Services for Distributed Systems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Apache ZooKeeper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Open-source Streams-processing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Apache Kafka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Web Services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REST (Representational State Transfer)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SOAP (Simple Object Access Protocol)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2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Run-time Environments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JavaScript cross-platforms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Node.js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2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Frameworks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Intelligent Multi-agent Systems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JADE (Java Agent Development Framework)</a:t>
            </a: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Applications and Inversion of Control Container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Spring Framework </a:t>
            </a: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Object-relational Mapping Tool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Hibernate ORM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" name="Google Shape;107;p20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" name="Google Shape;108;p20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Middleware, APIs &amp; Frameworks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4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Frameworks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JavaScript-based Open-source Framework for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18288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Front-end web Applications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AngularJS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(Angular.js)</a:t>
            </a: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Vue.js (Vue)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PHP-based Open-source Framework for Web Applications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Laravel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Open-source Front-end Framework for Developing Websites and Web Applications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Bootstrap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Open-source Framework for Working with Noisy Quantum Computers at the Level of Pulses, Processors, Circuits, and Algorithms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QISKit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4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Mobile Application Development Frameworks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Apache Cordova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Ionic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4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Document Preparation Systems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LaTeX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" name="Google Shape;115;p21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